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handoutMasterIdLst>
    <p:handoutMasterId r:id="rId39"/>
  </p:handoutMasterIdLst>
  <p:sldIdLst>
    <p:sldId id="433" r:id="rId2"/>
    <p:sldId id="391" r:id="rId3"/>
    <p:sldId id="394" r:id="rId4"/>
    <p:sldId id="395" r:id="rId5"/>
    <p:sldId id="396" r:id="rId6"/>
    <p:sldId id="397" r:id="rId7"/>
    <p:sldId id="398" r:id="rId8"/>
    <p:sldId id="399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FCC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F06"/>
    <a:srgbClr val="66FF66"/>
    <a:srgbClr val="3399FF"/>
    <a:srgbClr val="FF99FF"/>
    <a:srgbClr val="66FFFF"/>
    <a:srgbClr val="FFCC66"/>
    <a:srgbClr val="FFCCCC"/>
    <a:srgbClr val="45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1026" autoAdjust="0"/>
  </p:normalViewPr>
  <p:slideViewPr>
    <p:cSldViewPr>
      <p:cViewPr>
        <p:scale>
          <a:sx n="160" d="100"/>
          <a:sy n="160" d="100"/>
        </p:scale>
        <p:origin x="178" y="-20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C3587F-4F6E-4E90-BDBC-A4BF0CBDE5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8F1B0-68AB-4C4F-B693-B438AA80FA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49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62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30275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0275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32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6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102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678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38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81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71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0446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525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  <p:pic>
        <p:nvPicPr>
          <p:cNvPr id="1028" name="Obraz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63500"/>
            <a:ext cx="4283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D3D943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D3D94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26" Type="http://schemas.openxmlformats.org/officeDocument/2006/relationships/image" Target="../media/image52.png"/><Relationship Id="rId3" Type="http://schemas.openxmlformats.org/officeDocument/2006/relationships/image" Target="../media/image2.jpeg"/><Relationship Id="rId21" Type="http://schemas.openxmlformats.org/officeDocument/2006/relationships/image" Target="../media/image47.jpeg"/><Relationship Id="rId7" Type="http://schemas.openxmlformats.org/officeDocument/2006/relationships/image" Target="../media/image35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pn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3.jpeg"/><Relationship Id="rId24" Type="http://schemas.openxmlformats.org/officeDocument/2006/relationships/image" Target="../media/image50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jpeg"/><Relationship Id="rId10" Type="http://schemas.openxmlformats.org/officeDocument/2006/relationships/image" Target="../media/image16.png"/><Relationship Id="rId19" Type="http://schemas.openxmlformats.org/officeDocument/2006/relationships/image" Target="../media/image45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0.png"/><Relationship Id="rId22" Type="http://schemas.openxmlformats.org/officeDocument/2006/relationships/image" Target="../media/image48.jpeg"/><Relationship Id="rId27" Type="http://schemas.openxmlformats.org/officeDocument/2006/relationships/image" Target="../media/image53.png"/><Relationship Id="rId30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18" Type="http://schemas.openxmlformats.org/officeDocument/2006/relationships/image" Target="../media/image68.png"/><Relationship Id="rId3" Type="http://schemas.openxmlformats.org/officeDocument/2006/relationships/image" Target="../media/image57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7.png"/><Relationship Id="rId2" Type="http://schemas.openxmlformats.org/officeDocument/2006/relationships/image" Target="../media/image2.jpe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jpeg"/><Relationship Id="rId5" Type="http://schemas.openxmlformats.org/officeDocument/2006/relationships/image" Target="../media/image16.png"/><Relationship Id="rId15" Type="http://schemas.openxmlformats.org/officeDocument/2006/relationships/image" Target="../media/image65.jpeg"/><Relationship Id="rId10" Type="http://schemas.openxmlformats.org/officeDocument/2006/relationships/image" Target="../media/image61.png"/><Relationship Id="rId19" Type="http://schemas.openxmlformats.org/officeDocument/2006/relationships/image" Target="../media/image69.png"/><Relationship Id="rId4" Type="http://schemas.openxmlformats.org/officeDocument/2006/relationships/image" Target="../media/image3.jpeg"/><Relationship Id="rId9" Type="http://schemas.openxmlformats.org/officeDocument/2006/relationships/image" Target="../media/image60.png"/><Relationship Id="rId1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3.jpeg"/><Relationship Id="rId10" Type="http://schemas.openxmlformats.org/officeDocument/2006/relationships/image" Target="../media/image74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jpeg"/><Relationship Id="rId7" Type="http://schemas.openxmlformats.org/officeDocument/2006/relationships/image" Target="../media/image7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66.png"/><Relationship Id="rId4" Type="http://schemas.openxmlformats.org/officeDocument/2006/relationships/image" Target="../media/image27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5.jpeg"/><Relationship Id="rId3" Type="http://schemas.openxmlformats.org/officeDocument/2006/relationships/image" Target="../media/image16.png"/><Relationship Id="rId7" Type="http://schemas.openxmlformats.org/officeDocument/2006/relationships/image" Target="../media/image81.png"/><Relationship Id="rId12" Type="http://schemas.openxmlformats.org/officeDocument/2006/relationships/image" Target="../media/image84.jpeg"/><Relationship Id="rId2" Type="http://schemas.openxmlformats.org/officeDocument/2006/relationships/image" Target="../media/image7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46.jpeg"/><Relationship Id="rId5" Type="http://schemas.openxmlformats.org/officeDocument/2006/relationships/image" Target="../media/image79.png"/><Relationship Id="rId15" Type="http://schemas.openxmlformats.org/officeDocument/2006/relationships/image" Target="../media/image86.png"/><Relationship Id="rId10" Type="http://schemas.openxmlformats.org/officeDocument/2006/relationships/image" Target="../media/image83.jpeg"/><Relationship Id="rId4" Type="http://schemas.openxmlformats.org/officeDocument/2006/relationships/image" Target="../media/image58.jpeg"/><Relationship Id="rId9" Type="http://schemas.openxmlformats.org/officeDocument/2006/relationships/image" Target="../media/image82.jpe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1.png"/><Relationship Id="rId18" Type="http://schemas.openxmlformats.org/officeDocument/2006/relationships/image" Target="../media/image76.jpeg"/><Relationship Id="rId26" Type="http://schemas.openxmlformats.org/officeDocument/2006/relationships/image" Target="../media/image69.png"/><Relationship Id="rId3" Type="http://schemas.openxmlformats.org/officeDocument/2006/relationships/image" Target="../media/image87.png"/><Relationship Id="rId21" Type="http://schemas.openxmlformats.org/officeDocument/2006/relationships/image" Target="../media/image91.jpeg"/><Relationship Id="rId7" Type="http://schemas.openxmlformats.org/officeDocument/2006/relationships/image" Target="../media/image88.png"/><Relationship Id="rId12" Type="http://schemas.openxmlformats.org/officeDocument/2006/relationships/image" Target="../media/image23.jpeg"/><Relationship Id="rId17" Type="http://schemas.openxmlformats.org/officeDocument/2006/relationships/image" Target="../media/image49.png"/><Relationship Id="rId25" Type="http://schemas.openxmlformats.org/officeDocument/2006/relationships/image" Target="../media/image53.png"/><Relationship Id="rId2" Type="http://schemas.openxmlformats.org/officeDocument/2006/relationships/image" Target="../media/image16.png"/><Relationship Id="rId16" Type="http://schemas.openxmlformats.org/officeDocument/2006/relationships/image" Target="../media/image51.png"/><Relationship Id="rId20" Type="http://schemas.openxmlformats.org/officeDocument/2006/relationships/image" Target="../media/image75.jpe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58.jpeg"/><Relationship Id="rId24" Type="http://schemas.openxmlformats.org/officeDocument/2006/relationships/image" Target="../media/image46.jpeg"/><Relationship Id="rId5" Type="http://schemas.openxmlformats.org/officeDocument/2006/relationships/image" Target="../media/image71.png"/><Relationship Id="rId15" Type="http://schemas.openxmlformats.org/officeDocument/2006/relationships/image" Target="../media/image90.png"/><Relationship Id="rId23" Type="http://schemas.openxmlformats.org/officeDocument/2006/relationships/image" Target="../media/image45.jpeg"/><Relationship Id="rId28" Type="http://schemas.openxmlformats.org/officeDocument/2006/relationships/image" Target="../media/image93.jpeg"/><Relationship Id="rId10" Type="http://schemas.openxmlformats.org/officeDocument/2006/relationships/image" Target="../media/image89.png"/><Relationship Id="rId19" Type="http://schemas.openxmlformats.org/officeDocument/2006/relationships/image" Target="../media/image83.jpe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9.png"/><Relationship Id="rId22" Type="http://schemas.openxmlformats.org/officeDocument/2006/relationships/image" Target="../media/image44.jpeg"/><Relationship Id="rId27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jpeg"/><Relationship Id="rId3" Type="http://schemas.openxmlformats.org/officeDocument/2006/relationships/image" Target="../media/image96.jpeg"/><Relationship Id="rId7" Type="http://schemas.openxmlformats.org/officeDocument/2006/relationships/image" Target="../media/image44.jpeg"/><Relationship Id="rId12" Type="http://schemas.openxmlformats.org/officeDocument/2006/relationships/image" Target="../media/image104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3.jpeg"/><Relationship Id="rId5" Type="http://schemas.openxmlformats.org/officeDocument/2006/relationships/image" Target="../media/image98.jpe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8.png"/><Relationship Id="rId7" Type="http://schemas.openxmlformats.org/officeDocument/2006/relationships/image" Target="../media/image121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77.png"/><Relationship Id="rId4" Type="http://schemas.openxmlformats.org/officeDocument/2006/relationships/image" Target="../media/image119.jpeg"/><Relationship Id="rId9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png"/><Relationship Id="rId7" Type="http://schemas.openxmlformats.org/officeDocument/2006/relationships/image" Target="../media/image13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9.png"/><Relationship Id="rId7" Type="http://schemas.openxmlformats.org/officeDocument/2006/relationships/image" Target="../media/image44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12.png"/><Relationship Id="rId5" Type="http://schemas.openxmlformats.org/officeDocument/2006/relationships/image" Target="../media/image99.png"/><Relationship Id="rId10" Type="http://schemas.openxmlformats.org/officeDocument/2006/relationships/image" Target="../media/image104.jpeg"/><Relationship Id="rId4" Type="http://schemas.openxmlformats.org/officeDocument/2006/relationships/image" Target="../media/image140.png"/><Relationship Id="rId9" Type="http://schemas.openxmlformats.org/officeDocument/2006/relationships/image" Target="../media/image10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3.jpeg"/><Relationship Id="rId3" Type="http://schemas.openxmlformats.org/officeDocument/2006/relationships/image" Target="../media/image107.png"/><Relationship Id="rId7" Type="http://schemas.openxmlformats.org/officeDocument/2006/relationships/image" Target="../media/image115.png"/><Relationship Id="rId12" Type="http://schemas.openxmlformats.org/officeDocument/2006/relationships/image" Target="../media/image10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11" Type="http://schemas.openxmlformats.org/officeDocument/2006/relationships/image" Target="../media/image44.jpeg"/><Relationship Id="rId5" Type="http://schemas.openxmlformats.org/officeDocument/2006/relationships/image" Target="../media/image109.png"/><Relationship Id="rId15" Type="http://schemas.openxmlformats.org/officeDocument/2006/relationships/image" Target="../media/image105.jpeg"/><Relationship Id="rId10" Type="http://schemas.openxmlformats.org/officeDocument/2006/relationships/image" Target="../media/image99.png"/><Relationship Id="rId4" Type="http://schemas.openxmlformats.org/officeDocument/2006/relationships/image" Target="../media/image108.png"/><Relationship Id="rId9" Type="http://schemas.openxmlformats.org/officeDocument/2006/relationships/image" Target="../media/image98.jpeg"/><Relationship Id="rId1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jpe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6000" dirty="0" smtClean="0"/>
              <a:t>Wybieram zdrowie </a:t>
            </a:r>
            <a:br>
              <a:rPr lang="pl-PL" altLang="pl-PL" sz="6000" dirty="0" smtClean="0"/>
            </a:br>
            <a:r>
              <a:rPr lang="pl-PL" altLang="pl-PL" sz="6000" dirty="0" smtClean="0"/>
              <a:t>i zdrowe odżywianie</a:t>
            </a:r>
          </a:p>
        </p:txBody>
      </p:sp>
      <p:sp>
        <p:nvSpPr>
          <p:cNvPr id="4099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6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89" y="1988840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8"/>
          <p:cNvSpPr txBox="1">
            <a:spLocks noChangeArrowheads="1"/>
          </p:cNvSpPr>
          <p:nvPr/>
        </p:nvSpPr>
        <p:spPr bwMode="auto">
          <a:xfrm>
            <a:off x="953765" y="788511"/>
            <a:ext cx="62825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prawidłowo,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a </a:t>
            </a:r>
            <a:r>
              <a:rPr lang="pl-PL" altLang="pl-PL" sz="2400" dirty="0">
                <a:latin typeface="Century Gothic" panose="020B0502020202020204" pitchFamily="34" charset="0"/>
              </a:rPr>
              <a:t>człowiek rośnie 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białka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8437" name="Picture 87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a 2"/>
          <p:cNvGrpSpPr/>
          <p:nvPr/>
        </p:nvGrpSpPr>
        <p:grpSpPr>
          <a:xfrm>
            <a:off x="2555776" y="2852936"/>
            <a:ext cx="2808287" cy="2232025"/>
            <a:chOff x="3041294" y="1508822"/>
            <a:chExt cx="2808287" cy="2232025"/>
          </a:xfrm>
        </p:grpSpPr>
        <p:sp>
          <p:nvSpPr>
            <p:cNvPr id="18436" name="AutoShape 2"/>
            <p:cNvSpPr>
              <a:spLocks noChangeArrowheads="1"/>
            </p:cNvSpPr>
            <p:nvPr/>
          </p:nvSpPr>
          <p:spPr bwMode="auto">
            <a:xfrm>
              <a:off x="3041294" y="1508822"/>
              <a:ext cx="2808287" cy="2232025"/>
            </a:xfrm>
            <a:prstGeom prst="cloudCallout">
              <a:avLst>
                <a:gd name="adj1" fmla="val 83767"/>
                <a:gd name="adj2" fmla="val -56005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3600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3491855" y="1849462"/>
              <a:ext cx="2146664" cy="1538454"/>
              <a:chOff x="3491855" y="1849462"/>
              <a:chExt cx="2146664" cy="1538454"/>
            </a:xfrm>
          </p:grpSpPr>
          <p:pic>
            <p:nvPicPr>
              <p:cNvPr id="18438" name="Picture 88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119" y="1933778"/>
                <a:ext cx="914400" cy="747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39" name="Picture 89" descr="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6680" y="2759266"/>
                <a:ext cx="1079500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0" name="Picture 90" descr="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9732" y="1849462"/>
                <a:ext cx="557213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1" name="Picture 91" descr="7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293" y="1895666"/>
                <a:ext cx="569912" cy="538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2" name="Picture 92" descr="8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55" y="2471929"/>
                <a:ext cx="501650" cy="792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Objaśnienie owalne 10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9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7"/>
          <p:cNvSpPr txBox="1">
            <a:spLocks noChangeArrowheads="1"/>
          </p:cNvSpPr>
          <p:nvPr/>
        </p:nvSpPr>
        <p:spPr bwMode="auto">
          <a:xfrm>
            <a:off x="899592" y="980728"/>
            <a:ext cx="65681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a człowiek rośnie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tłuszcze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2700338" y="2924175"/>
            <a:ext cx="2735262" cy="2233613"/>
          </a:xfrm>
          <a:prstGeom prst="cloudCallout">
            <a:avLst>
              <a:gd name="adj1" fmla="val 77569"/>
              <a:gd name="adj2" fmla="val -61301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1" name="Picture 90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1" descr="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863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2" descr="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604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3" descr="1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7572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4" descr="1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7921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5" descr="Fotolia_4700911_Subscription_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96" descr="Fotolia_21865390_Subscription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5889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76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7"/>
          <p:cNvSpPr txBox="1">
            <a:spLocks noChangeArrowheads="1"/>
          </p:cNvSpPr>
          <p:nvPr/>
        </p:nvSpPr>
        <p:spPr bwMode="auto">
          <a:xfrm>
            <a:off x="755576" y="932527"/>
            <a:ext cx="6768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a człowiek rośnie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węglowodany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0484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5" name="Picture 677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78" descr="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00550"/>
            <a:ext cx="790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79" descr="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76700"/>
            <a:ext cx="5191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80" descr="1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5762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81" descr="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5778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682" descr="1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7207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83" descr="1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6477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684" descr="1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863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aśnienie owalne 12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25" descr="ucze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24" descr="do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7"/>
          <p:cNvSpPr txBox="1">
            <a:spLocks noChangeArrowheads="1"/>
          </p:cNvSpPr>
          <p:nvPr/>
        </p:nvSpPr>
        <p:spPr bwMode="auto">
          <a:xfrm>
            <a:off x="863836" y="928800"/>
            <a:ext cx="65527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a </a:t>
            </a:r>
            <a:r>
              <a:rPr lang="pl-PL" altLang="pl-PL" sz="2400" dirty="0">
                <a:latin typeface="Century Gothic" panose="020B0502020202020204" pitchFamily="34" charset="0"/>
              </a:rPr>
              <a:t>człowiek rośnie i 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witaminy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1509" name="Oval 674"/>
          <p:cNvSpPr>
            <a:spLocks noChangeArrowheads="1"/>
          </p:cNvSpPr>
          <p:nvPr/>
        </p:nvSpPr>
        <p:spPr bwMode="auto">
          <a:xfrm>
            <a:off x="2339975" y="4581525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A</a:t>
            </a:r>
          </a:p>
        </p:txBody>
      </p:sp>
      <p:sp>
        <p:nvSpPr>
          <p:cNvPr id="21510" name="Oval 675"/>
          <p:cNvSpPr>
            <a:spLocks noChangeArrowheads="1"/>
          </p:cNvSpPr>
          <p:nvPr/>
        </p:nvSpPr>
        <p:spPr bwMode="auto">
          <a:xfrm>
            <a:off x="1331913" y="2708275"/>
            <a:ext cx="1295400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wit. z gr. B</a:t>
            </a:r>
          </a:p>
        </p:txBody>
      </p:sp>
      <p:sp>
        <p:nvSpPr>
          <p:cNvPr id="21511" name="Oval 677"/>
          <p:cNvSpPr>
            <a:spLocks noChangeArrowheads="1"/>
          </p:cNvSpPr>
          <p:nvPr/>
        </p:nvSpPr>
        <p:spPr bwMode="auto">
          <a:xfrm>
            <a:off x="2339975" y="3860800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</a:t>
            </a:r>
          </a:p>
        </p:txBody>
      </p:sp>
      <p:sp>
        <p:nvSpPr>
          <p:cNvPr id="21512" name="Oval 678"/>
          <p:cNvSpPr>
            <a:spLocks noChangeArrowheads="1"/>
          </p:cNvSpPr>
          <p:nvPr/>
        </p:nvSpPr>
        <p:spPr bwMode="auto">
          <a:xfrm>
            <a:off x="2339975" y="5300663"/>
            <a:ext cx="360363" cy="360362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D</a:t>
            </a:r>
          </a:p>
        </p:txBody>
      </p:sp>
      <p:sp>
        <p:nvSpPr>
          <p:cNvPr id="21513" name="Oval 679"/>
          <p:cNvSpPr>
            <a:spLocks noChangeArrowheads="1"/>
          </p:cNvSpPr>
          <p:nvPr/>
        </p:nvSpPr>
        <p:spPr bwMode="auto">
          <a:xfrm>
            <a:off x="2339975" y="6092825"/>
            <a:ext cx="360363" cy="3603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E</a:t>
            </a:r>
          </a:p>
        </p:txBody>
      </p:sp>
      <p:sp>
        <p:nvSpPr>
          <p:cNvPr id="21514" name="Oval 676"/>
          <p:cNvSpPr>
            <a:spLocks noChangeArrowheads="1"/>
          </p:cNvSpPr>
          <p:nvPr/>
        </p:nvSpPr>
        <p:spPr bwMode="auto">
          <a:xfrm>
            <a:off x="1908175" y="3141663"/>
            <a:ext cx="1584325" cy="4318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kwas foliowy</a:t>
            </a:r>
          </a:p>
        </p:txBody>
      </p:sp>
      <p:pic>
        <p:nvPicPr>
          <p:cNvPr id="21515" name="Picture 331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6477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32" descr="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504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333" descr="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3190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34" descr="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6492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335" descr="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229225"/>
            <a:ext cx="5778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336" descr="8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457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337" descr="7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649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44" descr="Fotolia_4700911_Subscription_X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45" descr="Fotolia_4700911_Subscription_X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45125"/>
            <a:ext cx="11112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346" descr="1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08500"/>
            <a:ext cx="719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347" descr="1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647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348" descr="1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949950"/>
            <a:ext cx="7921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356" descr="13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5778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368" descr="Fotolia_2354997_Subscription_X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6477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369" descr="Fotolia_4664375_Subscription_X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1663"/>
            <a:ext cx="5762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370" descr="Fotolia_3456719_Subscription_X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371" descr="Fotolia_11701233_Subscription_X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092825"/>
            <a:ext cx="11160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373" descr="Fotolia_5487615_Subscription_XX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92375"/>
            <a:ext cx="6477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374" descr="Fotolia_372969_Subscription_L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503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75" descr="13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6492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376" descr="9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5032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6" name="Picture 377" descr="4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504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378" descr="4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60800"/>
            <a:ext cx="7191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391" descr="11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76925"/>
            <a:ext cx="5619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392" descr="17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75088"/>
            <a:ext cx="5032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93" descr="171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5762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1" name="Picture 394" descr="17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60800"/>
            <a:ext cx="552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bjaśnienie owalne 37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31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7"/>
          <p:cNvSpPr txBox="1">
            <a:spLocks noChangeArrowheads="1"/>
          </p:cNvSpPr>
          <p:nvPr/>
        </p:nvSpPr>
        <p:spPr bwMode="auto">
          <a:xfrm>
            <a:off x="934175" y="764704"/>
            <a:ext cx="63965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odżywcze, dzięki którym organizm funkcjonuje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prawidłowo</a:t>
            </a:r>
            <a:r>
              <a:rPr lang="pl-PL" altLang="pl-PL" sz="2400" dirty="0">
                <a:latin typeface="Century Gothic" panose="020B0502020202020204" pitchFamily="34" charset="0"/>
              </a:rPr>
              <a:t>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a </a:t>
            </a:r>
            <a:r>
              <a:rPr lang="pl-PL" altLang="pl-PL" sz="2400" dirty="0">
                <a:latin typeface="Century Gothic" panose="020B0502020202020204" pitchFamily="34" charset="0"/>
              </a:rPr>
              <a:t>człowiek rośnie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rozwija się, to </a:t>
            </a:r>
            <a:r>
              <a:rPr lang="pl-PL" altLang="pl-PL" sz="2400" b="1" dirty="0">
                <a:latin typeface="Century Gothic" panose="020B0502020202020204" pitchFamily="34" charset="0"/>
              </a:rPr>
              <a:t>składniki mineralne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2532" name="Oval 677"/>
          <p:cNvSpPr>
            <a:spLocks noChangeArrowheads="1"/>
          </p:cNvSpPr>
          <p:nvPr/>
        </p:nvSpPr>
        <p:spPr bwMode="auto">
          <a:xfrm>
            <a:off x="2051050" y="2708275"/>
            <a:ext cx="504825" cy="43338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Ca</a:t>
            </a:r>
          </a:p>
        </p:txBody>
      </p:sp>
      <p:sp>
        <p:nvSpPr>
          <p:cNvPr id="22533" name="Oval 677"/>
          <p:cNvSpPr>
            <a:spLocks noChangeArrowheads="1"/>
          </p:cNvSpPr>
          <p:nvPr/>
        </p:nvSpPr>
        <p:spPr bwMode="auto">
          <a:xfrm>
            <a:off x="2051050" y="5373688"/>
            <a:ext cx="503238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Mg</a:t>
            </a:r>
          </a:p>
        </p:txBody>
      </p:sp>
      <p:sp>
        <p:nvSpPr>
          <p:cNvPr id="22534" name="Oval 677"/>
          <p:cNvSpPr>
            <a:spLocks noChangeArrowheads="1"/>
          </p:cNvSpPr>
          <p:nvPr/>
        </p:nvSpPr>
        <p:spPr bwMode="auto">
          <a:xfrm>
            <a:off x="2051050" y="3213100"/>
            <a:ext cx="504825" cy="50323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Fe</a:t>
            </a:r>
          </a:p>
        </p:txBody>
      </p:sp>
      <p:sp>
        <p:nvSpPr>
          <p:cNvPr id="22535" name="Oval 677"/>
          <p:cNvSpPr>
            <a:spLocks noChangeArrowheads="1"/>
          </p:cNvSpPr>
          <p:nvPr/>
        </p:nvSpPr>
        <p:spPr bwMode="auto">
          <a:xfrm>
            <a:off x="2051050" y="3933825"/>
            <a:ext cx="504825" cy="5048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</a:t>
            </a:r>
          </a:p>
        </p:txBody>
      </p:sp>
      <p:sp>
        <p:nvSpPr>
          <p:cNvPr id="22536" name="Oval 677"/>
          <p:cNvSpPr>
            <a:spLocks noChangeArrowheads="1"/>
          </p:cNvSpPr>
          <p:nvPr/>
        </p:nvSpPr>
        <p:spPr bwMode="auto">
          <a:xfrm>
            <a:off x="2051050" y="4652963"/>
            <a:ext cx="504825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I</a:t>
            </a:r>
          </a:p>
        </p:txBody>
      </p:sp>
      <p:pic>
        <p:nvPicPr>
          <p:cNvPr id="22537" name="Picture 614" descr="Fotolia_372969_Subscription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0663"/>
            <a:ext cx="719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Oval 677"/>
          <p:cNvSpPr>
            <a:spLocks noChangeArrowheads="1"/>
          </p:cNvSpPr>
          <p:nvPr/>
        </p:nvSpPr>
        <p:spPr bwMode="auto">
          <a:xfrm>
            <a:off x="2051050" y="6021388"/>
            <a:ext cx="504825" cy="503237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Zn</a:t>
            </a:r>
          </a:p>
        </p:txBody>
      </p:sp>
      <p:pic>
        <p:nvPicPr>
          <p:cNvPr id="22539" name="Picture 632" descr="ucze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42" descr="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55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643" descr="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021388"/>
            <a:ext cx="619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44" descr="8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0938"/>
            <a:ext cx="455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651" descr="Fotolia_4700911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1368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652" descr="1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73688"/>
            <a:ext cx="719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653" descr="1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863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661" descr="1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373688"/>
            <a:ext cx="5032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673" descr="Fotolia_2354997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8048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674" descr="Fotolia_5487615_Subscription_XX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720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675" descr="Fotolia_5487615_Subscription_X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300663"/>
            <a:ext cx="7921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676" descr="Fotolia_11701233_Subscription_X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73688"/>
            <a:ext cx="1008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677" descr="Fotolia_5487615_Subscription_XX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21388"/>
            <a:ext cx="8651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678" descr="9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860800"/>
            <a:ext cx="647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682" descr="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7207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683" descr="14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79216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684" descr="1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685" descr="1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949950"/>
            <a:ext cx="11874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jaśnienie owalne 28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3" descr="Fotolia_5487615_Subscription_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792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4" descr="do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7"/>
          <p:cNvSpPr txBox="1">
            <a:spLocks noChangeArrowheads="1"/>
          </p:cNvSpPr>
          <p:nvPr/>
        </p:nvSpPr>
        <p:spPr bwMode="auto">
          <a:xfrm>
            <a:off x="971600" y="879476"/>
            <a:ext cx="6192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Century Gothic" panose="020B0502020202020204" pitchFamily="34" charset="0"/>
              </a:rPr>
              <a:t>S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kładniki </a:t>
            </a:r>
            <a:r>
              <a:rPr lang="pl-PL" altLang="pl-PL" sz="2400" dirty="0">
                <a:latin typeface="Century Gothic" panose="020B0502020202020204" pitchFamily="34" charset="0"/>
              </a:rPr>
              <a:t>pokarmowe szczególnie ważne w diecie  dzieci i młodzieży to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b="1" dirty="0" smtClean="0">
                <a:latin typeface="Century Gothic" panose="020B0502020202020204" pitchFamily="34" charset="0"/>
              </a:rPr>
              <a:t>białka </a:t>
            </a:r>
            <a:r>
              <a:rPr lang="pl-PL" altLang="pl-PL" sz="2400" b="1" dirty="0">
                <a:latin typeface="Century Gothic" panose="020B0502020202020204" pitchFamily="34" charset="0"/>
              </a:rPr>
              <a:t>– zwierzęce i roślinne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3558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9" name="Picture 85" descr="ucze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6" descr="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720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87" descr="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02000"/>
            <a:ext cx="7207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88" descr="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547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9" descr="7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7200"/>
            <a:ext cx="7731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02" descr="Fotolia_372969_Subscription_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576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aśnienie owalne 12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33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7"/>
          <p:cNvSpPr txBox="1">
            <a:spLocks noChangeArrowheads="1"/>
          </p:cNvSpPr>
          <p:nvPr/>
        </p:nvSpPr>
        <p:spPr bwMode="auto">
          <a:xfrm>
            <a:off x="-93663" y="956174"/>
            <a:ext cx="8321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pokarmowe szczególnie ważne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w diecie dzieci </a:t>
            </a:r>
            <a:r>
              <a:rPr lang="pl-PL" altLang="pl-PL" sz="2400" dirty="0">
                <a:latin typeface="Century Gothic" panose="020B0502020202020204" pitchFamily="34" charset="0"/>
              </a:rPr>
              <a:t>i młodzieży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węglowodany</a:t>
            </a:r>
            <a:r>
              <a:rPr lang="pl-PL" altLang="pl-PL" sz="2400" dirty="0">
                <a:latin typeface="Century Gothic" panose="020B0502020202020204" pitchFamily="34" charset="0"/>
              </a:rPr>
              <a:t>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w </a:t>
            </a:r>
            <a:r>
              <a:rPr lang="pl-PL" altLang="pl-PL" sz="2400" dirty="0">
                <a:latin typeface="Century Gothic" panose="020B0502020202020204" pitchFamily="34" charset="0"/>
              </a:rPr>
              <a:t>tym </a:t>
            </a:r>
            <a:r>
              <a:rPr lang="pl-PL" altLang="pl-PL" sz="2400" b="1" dirty="0">
                <a:latin typeface="Century Gothic" panose="020B0502020202020204" pitchFamily="34" charset="0"/>
              </a:rPr>
              <a:t>błonnik</a:t>
            </a:r>
            <a:r>
              <a:rPr lang="pl-PL" altLang="pl-PL" sz="2400" dirty="0">
                <a:latin typeface="Century Gothic" panose="020B0502020202020204" pitchFamily="34" charset="0"/>
              </a:rPr>
              <a:t>.”</a:t>
            </a:r>
          </a:p>
        </p:txBody>
      </p:sp>
      <p:sp>
        <p:nvSpPr>
          <p:cNvPr id="24580" name="AutoShape 2"/>
          <p:cNvSpPr>
            <a:spLocks noChangeArrowheads="1"/>
          </p:cNvSpPr>
          <p:nvPr/>
        </p:nvSpPr>
        <p:spPr bwMode="auto">
          <a:xfrm>
            <a:off x="2411413" y="2708275"/>
            <a:ext cx="3024187" cy="2520950"/>
          </a:xfrm>
          <a:prstGeom prst="cloudCallout">
            <a:avLst>
              <a:gd name="adj1" fmla="val 80815"/>
              <a:gd name="adj2" fmla="val -55477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81" name="Picture 434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42" descr="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576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54" descr="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55" descr="Fotolia_372969_Subscription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69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56" descr="Fotolia_5487615_Subscription_X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6794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60" descr="1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860800"/>
            <a:ext cx="936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461" descr="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41663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aśnienie owalne 11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3186"/>
              <a:gd name="adj2" fmla="val 603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7"/>
          <p:cNvSpPr txBox="1">
            <a:spLocks noChangeArrowheads="1"/>
          </p:cNvSpPr>
          <p:nvPr/>
        </p:nvSpPr>
        <p:spPr bwMode="auto">
          <a:xfrm>
            <a:off x="620713" y="989012"/>
            <a:ext cx="79025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dirty="0">
                <a:latin typeface="Century Gothic" panose="020B0502020202020204" pitchFamily="34" charset="0"/>
              </a:rPr>
              <a:t>pokarmowe szczególnie ważne </a:t>
            </a:r>
            <a:r>
              <a:rPr lang="pl-PL" altLang="pl-PL" dirty="0" smtClean="0">
                <a:latin typeface="Century Gothic" panose="020B0502020202020204" pitchFamily="34" charset="0"/>
              </a:rPr>
              <a:t/>
            </a:r>
            <a:br>
              <a:rPr lang="pl-PL" altLang="pl-PL" dirty="0" smtClean="0">
                <a:latin typeface="Century Gothic" panose="020B0502020202020204" pitchFamily="34" charset="0"/>
              </a:rPr>
            </a:br>
            <a:r>
              <a:rPr lang="pl-PL" altLang="pl-PL" dirty="0" smtClean="0">
                <a:latin typeface="Century Gothic" panose="020B0502020202020204" pitchFamily="34" charset="0"/>
              </a:rPr>
              <a:t>w diecie dzieci </a:t>
            </a:r>
            <a:r>
              <a:rPr lang="pl-PL" altLang="pl-PL" dirty="0">
                <a:latin typeface="Century Gothic" panose="020B0502020202020204" pitchFamily="34" charset="0"/>
              </a:rPr>
              <a:t>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składniki mineralne</a:t>
            </a:r>
            <a:r>
              <a:rPr lang="pl-PL" altLang="pl-PL" dirty="0" smtClean="0">
                <a:latin typeface="Century Gothic" panose="020B0502020202020204" pitchFamily="34" charset="0"/>
              </a:rPr>
              <a:t>.</a:t>
            </a:r>
            <a:endParaRPr lang="pl-PL" altLang="pl-PL" dirty="0">
              <a:latin typeface="Century Gothic" panose="020B0502020202020204" pitchFamily="34" charset="0"/>
            </a:endParaRPr>
          </a:p>
        </p:txBody>
      </p:sp>
      <p:sp>
        <p:nvSpPr>
          <p:cNvPr id="25603" name="Oval 677"/>
          <p:cNvSpPr>
            <a:spLocks noChangeArrowheads="1"/>
          </p:cNvSpPr>
          <p:nvPr/>
        </p:nvSpPr>
        <p:spPr bwMode="auto">
          <a:xfrm>
            <a:off x="25082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WAPŃ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Ca</a:t>
            </a:r>
          </a:p>
        </p:txBody>
      </p:sp>
      <p:sp>
        <p:nvSpPr>
          <p:cNvPr id="25604" name="Oval 677"/>
          <p:cNvSpPr>
            <a:spLocks noChangeArrowheads="1"/>
          </p:cNvSpPr>
          <p:nvPr/>
        </p:nvSpPr>
        <p:spPr bwMode="auto">
          <a:xfrm>
            <a:off x="1619250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ŻELAZO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Fe</a:t>
            </a:r>
          </a:p>
        </p:txBody>
      </p:sp>
      <p:sp>
        <p:nvSpPr>
          <p:cNvPr id="25605" name="Oval 677"/>
          <p:cNvSpPr>
            <a:spLocks noChangeArrowheads="1"/>
          </p:cNvSpPr>
          <p:nvPr/>
        </p:nvSpPr>
        <p:spPr bwMode="auto">
          <a:xfrm>
            <a:off x="298767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POTAS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K</a:t>
            </a:r>
          </a:p>
        </p:txBody>
      </p:sp>
      <p:sp>
        <p:nvSpPr>
          <p:cNvPr id="25606" name="Oval 677"/>
          <p:cNvSpPr>
            <a:spLocks noChangeArrowheads="1"/>
          </p:cNvSpPr>
          <p:nvPr/>
        </p:nvSpPr>
        <p:spPr bwMode="auto">
          <a:xfrm>
            <a:off x="4356100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MAGNEZ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Mg</a:t>
            </a:r>
          </a:p>
        </p:txBody>
      </p:sp>
      <p:sp>
        <p:nvSpPr>
          <p:cNvPr id="25607" name="Oval 677"/>
          <p:cNvSpPr>
            <a:spLocks noChangeArrowheads="1"/>
          </p:cNvSpPr>
          <p:nvPr/>
        </p:nvSpPr>
        <p:spPr bwMode="auto">
          <a:xfrm>
            <a:off x="5724525" y="2349500"/>
            <a:ext cx="1296988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CYNK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Zn</a:t>
            </a:r>
          </a:p>
        </p:txBody>
      </p:sp>
      <p:sp>
        <p:nvSpPr>
          <p:cNvPr id="25608" name="Oval 677"/>
          <p:cNvSpPr>
            <a:spLocks noChangeArrowheads="1"/>
          </p:cNvSpPr>
          <p:nvPr/>
        </p:nvSpPr>
        <p:spPr bwMode="auto">
          <a:xfrm>
            <a:off x="7164388" y="2349500"/>
            <a:ext cx="1296987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JOD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/>
              <a:t>I</a:t>
            </a:r>
          </a:p>
        </p:txBody>
      </p:sp>
      <p:pic>
        <p:nvPicPr>
          <p:cNvPr id="25609" name="Picture 373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989388"/>
            <a:ext cx="5476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74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7731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75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5988"/>
            <a:ext cx="77311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82" descr="Fotolia_4700911_Subscription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286125"/>
            <a:ext cx="15843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83" descr="1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86350"/>
            <a:ext cx="10080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84" descr="1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589588"/>
            <a:ext cx="10795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92" descr="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757863"/>
            <a:ext cx="7937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04" descr="9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86125"/>
            <a:ext cx="6477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05" descr="Fotolia_5487615_Subscription_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70450"/>
            <a:ext cx="86518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406" descr="Fotolia_5487615_Subscription_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8651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407" descr="Fotolia_5487615_Subscription_XX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823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408" descr="Fotolia_11701233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2388"/>
            <a:ext cx="1152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409" descr="Fotolia_372969_Subscription_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410" descr="Fotolia_2354997_Subscription_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05263"/>
            <a:ext cx="10080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14" descr="1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35325"/>
            <a:ext cx="1008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415" descr="14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83025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416" descr="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9350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417" descr="14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589588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60" descr="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43325"/>
            <a:ext cx="7747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7"/>
          <p:cNvSpPr txBox="1">
            <a:spLocks noChangeArrowheads="1"/>
          </p:cNvSpPr>
          <p:nvPr/>
        </p:nvSpPr>
        <p:spPr bwMode="auto">
          <a:xfrm>
            <a:off x="773906" y="836613"/>
            <a:ext cx="7596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Składniki </a:t>
            </a:r>
            <a:r>
              <a:rPr lang="pl-PL" altLang="pl-PL" sz="2400" dirty="0">
                <a:latin typeface="Century Gothic" panose="020B0502020202020204" pitchFamily="34" charset="0"/>
              </a:rPr>
              <a:t>pokarmowe szczególnie ważne w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diecie dzieci </a:t>
            </a:r>
            <a:r>
              <a:rPr lang="pl-PL" altLang="pl-PL" sz="2400" dirty="0">
                <a:latin typeface="Century Gothic" panose="020B0502020202020204" pitchFamily="34" charset="0"/>
              </a:rPr>
              <a:t>i młodzieży to </a:t>
            </a:r>
            <a:r>
              <a:rPr lang="pl-PL" altLang="pl-PL" sz="2400" b="1" dirty="0">
                <a:latin typeface="Century Gothic" panose="020B0502020202020204" pitchFamily="34" charset="0"/>
              </a:rPr>
              <a:t>witaminy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26628" name="Oval 675"/>
          <p:cNvSpPr>
            <a:spLocks noChangeArrowheads="1"/>
          </p:cNvSpPr>
          <p:nvPr/>
        </p:nvSpPr>
        <p:spPr bwMode="auto">
          <a:xfrm>
            <a:off x="395288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Witaminy </a:t>
            </a:r>
            <a:br>
              <a:rPr lang="pl-PL" altLang="pl-PL" sz="1800" b="1"/>
            </a:br>
            <a:r>
              <a:rPr lang="pl-PL" altLang="pl-PL" sz="1800" b="1"/>
              <a:t>z gr. B</a:t>
            </a:r>
          </a:p>
        </p:txBody>
      </p:sp>
      <p:pic>
        <p:nvPicPr>
          <p:cNvPr id="26629" name="Picture 1211" descr="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71888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675"/>
          <p:cNvSpPr>
            <a:spLocks noChangeArrowheads="1"/>
          </p:cNvSpPr>
          <p:nvPr/>
        </p:nvSpPr>
        <p:spPr bwMode="auto">
          <a:xfrm>
            <a:off x="1619250" y="2232025"/>
            <a:ext cx="1152525" cy="719138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C</a:t>
            </a:r>
          </a:p>
        </p:txBody>
      </p:sp>
      <p:sp>
        <p:nvSpPr>
          <p:cNvPr id="26631" name="Oval 675"/>
          <p:cNvSpPr>
            <a:spLocks noChangeArrowheads="1"/>
          </p:cNvSpPr>
          <p:nvPr/>
        </p:nvSpPr>
        <p:spPr bwMode="auto">
          <a:xfrm>
            <a:off x="2843213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PP</a:t>
            </a:r>
          </a:p>
        </p:txBody>
      </p:sp>
      <p:sp>
        <p:nvSpPr>
          <p:cNvPr id="26632" name="Oval 675"/>
          <p:cNvSpPr>
            <a:spLocks noChangeArrowheads="1"/>
          </p:cNvSpPr>
          <p:nvPr/>
        </p:nvSpPr>
        <p:spPr bwMode="auto">
          <a:xfrm>
            <a:off x="4067175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Kwas </a:t>
            </a:r>
            <a:br>
              <a:rPr lang="pl-PL" altLang="pl-PL" sz="1800" b="1"/>
            </a:br>
            <a:r>
              <a:rPr lang="pl-PL" altLang="pl-PL" sz="1800" b="1"/>
              <a:t>foliowy</a:t>
            </a:r>
          </a:p>
        </p:txBody>
      </p:sp>
      <p:sp>
        <p:nvSpPr>
          <p:cNvPr id="26633" name="Oval 675"/>
          <p:cNvSpPr>
            <a:spLocks noChangeArrowheads="1"/>
          </p:cNvSpPr>
          <p:nvPr/>
        </p:nvSpPr>
        <p:spPr bwMode="auto">
          <a:xfrm>
            <a:off x="5292725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A</a:t>
            </a:r>
          </a:p>
        </p:txBody>
      </p:sp>
      <p:sp>
        <p:nvSpPr>
          <p:cNvPr id="26634" name="Oval 675"/>
          <p:cNvSpPr>
            <a:spLocks noChangeArrowheads="1"/>
          </p:cNvSpPr>
          <p:nvPr/>
        </p:nvSpPr>
        <p:spPr bwMode="auto">
          <a:xfrm>
            <a:off x="6516688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D</a:t>
            </a:r>
          </a:p>
        </p:txBody>
      </p:sp>
      <p:sp>
        <p:nvSpPr>
          <p:cNvPr id="26635" name="Oval 675"/>
          <p:cNvSpPr>
            <a:spLocks noChangeArrowheads="1"/>
          </p:cNvSpPr>
          <p:nvPr/>
        </p:nvSpPr>
        <p:spPr bwMode="auto">
          <a:xfrm>
            <a:off x="7740650" y="2232025"/>
            <a:ext cx="1152525" cy="7207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Witamina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E</a:t>
            </a:r>
          </a:p>
        </p:txBody>
      </p:sp>
      <p:pic>
        <p:nvPicPr>
          <p:cNvPr id="26636" name="Picture 125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24188"/>
            <a:ext cx="1079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256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24188"/>
            <a:ext cx="72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257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06863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258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24188"/>
            <a:ext cx="719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259" descr="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559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261" descr="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84775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262" descr="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92613"/>
            <a:ext cx="501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269" descr="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7063"/>
            <a:ext cx="757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270" descr="1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248150"/>
            <a:ext cx="86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1271" descr="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741988"/>
            <a:ext cx="7572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272" descr="Fotolia_4700911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805488"/>
            <a:ext cx="11509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273" descr="Fotolia_4700911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35488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1274" descr="Fotolia_4700911_Subscription_X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27650"/>
            <a:ext cx="82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1282" descr="1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713413"/>
            <a:ext cx="79216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1283" descr="1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24188"/>
            <a:ext cx="7207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1295" descr="4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95625"/>
            <a:ext cx="7921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1296" descr="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00450"/>
            <a:ext cx="5048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1297" descr="13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03688"/>
            <a:ext cx="6492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1298" descr="Fotolia_5487615_Subscription_XX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75125"/>
            <a:ext cx="6794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1299" descr="Fotolia_5487615_Subscription_XX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40313"/>
            <a:ext cx="823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1300" descr="Fotolia_372969_Subscription_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51388"/>
            <a:ext cx="692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1301" descr="Fotolia_2354997_Subscription_XL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35488"/>
            <a:ext cx="8747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1302" descr="Fotolia_4664375_Subscription_XL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38763"/>
            <a:ext cx="7905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1303" descr="Fotolia_3456719_Subscription_XL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95850"/>
            <a:ext cx="10779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1304" descr="Fotolia_11701233_Subscription_XL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11750"/>
            <a:ext cx="11160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1305" descr="11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024188"/>
            <a:ext cx="7889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1309" descr="14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16350"/>
            <a:ext cx="10080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1310" descr="17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11750"/>
            <a:ext cx="6477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1311" descr="17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35488"/>
            <a:ext cx="720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1312" descr="17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67375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7" descr="Fotolia_2534437_Subscrip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436426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47688" y="998538"/>
            <a:ext cx="8048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dzieci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</a:t>
            </a:r>
            <a:r>
              <a:rPr lang="pl-PL" altLang="pl-PL" sz="2400" dirty="0">
                <a:latin typeface="Century Gothic" panose="020B0502020202020204" pitchFamily="34" charset="0"/>
              </a:rPr>
              <a:t>młodzieży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to </a:t>
            </a:r>
            <a:r>
              <a:rPr lang="pl-PL" altLang="pl-PL" sz="2400" b="1" dirty="0">
                <a:latin typeface="Century Gothic" panose="020B0502020202020204" pitchFamily="34" charset="0"/>
              </a:rPr>
              <a:t>warzywa, </a:t>
            </a:r>
            <a:r>
              <a:rPr lang="pl-PL" altLang="pl-PL" sz="2400" dirty="0">
                <a:latin typeface="Century Gothic" panose="020B0502020202020204" pitchFamily="34" charset="0"/>
              </a:rPr>
              <a:t>głównie surowe i o kolorze zielonym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27652" name="Picture 178" descr="Fotolia_2354997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1368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96" descr="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18002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08" descr="Fotolia_3456719_Subscription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2447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09" descr="1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41550"/>
            <a:ext cx="14398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10" descr="Fotolia_4664375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00663"/>
            <a:ext cx="143986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1" descr="1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1584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2" descr="1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11525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13" descr="1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4724400"/>
            <a:ext cx="11842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14" descr="Fotolia_461321_Subscription_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5" descr="Fotolia_490438_Subscription_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16563"/>
            <a:ext cx="15843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16" descr="Fotolia_1322817_Subscription_X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5"/>
            <a:ext cx="13081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8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6"/>
          <p:cNvSpPr txBox="1">
            <a:spLocks noChangeArrowheads="1"/>
          </p:cNvSpPr>
          <p:nvPr/>
        </p:nvSpPr>
        <p:spPr bwMode="auto">
          <a:xfrm>
            <a:off x="1871700" y="1820723"/>
            <a:ext cx="3096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Doktorze </a:t>
            </a:r>
            <a:r>
              <a:rPr lang="pl-PL" altLang="pl-PL" sz="2400" dirty="0">
                <a:latin typeface="Century Gothic" panose="020B0502020202020204" pitchFamily="34" charset="0"/>
              </a:rPr>
              <a:t>Zdrówko,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co to znaczy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być zdrowym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?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5124" name="Picture 59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aśnienie owalne 1"/>
          <p:cNvSpPr/>
          <p:nvPr/>
        </p:nvSpPr>
        <p:spPr>
          <a:xfrm>
            <a:off x="1691680" y="1340768"/>
            <a:ext cx="3456384" cy="2160240"/>
          </a:xfrm>
          <a:prstGeom prst="wedgeEllipseCallout">
            <a:avLst>
              <a:gd name="adj1" fmla="val -25416"/>
              <a:gd name="adj2" fmla="val 566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42107" y="981075"/>
            <a:ext cx="8459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 dzieci i młodzieży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to </a:t>
            </a:r>
            <a:r>
              <a:rPr lang="pl-PL" altLang="pl-PL" sz="2400" b="1" dirty="0">
                <a:latin typeface="Century Gothic" panose="020B0502020202020204" pitchFamily="34" charset="0"/>
              </a:rPr>
              <a:t>owoce</a:t>
            </a:r>
            <a:r>
              <a:rPr lang="pl-PL" altLang="pl-PL" sz="2400" dirty="0">
                <a:latin typeface="Century Gothic" panose="020B0502020202020204" pitchFamily="34" charset="0"/>
              </a:rPr>
              <a:t>, przede wszystkim sezonowe i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surowe.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28675" name="Picture 180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29225"/>
            <a:ext cx="12319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81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1870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93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152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94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805488"/>
            <a:ext cx="14414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9" descr="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1771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8" descr="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9621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9" descr="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1847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0" descr="Fotolia_100008_Subscription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10080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11" descr="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791200"/>
            <a:ext cx="1952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12" descr="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0938"/>
            <a:ext cx="14414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13" descr="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575"/>
            <a:ext cx="2057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14" descr="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3429000"/>
            <a:ext cx="2022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32569" y="1138238"/>
            <a:ext cx="86788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0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000" dirty="0">
                <a:latin typeface="Century Gothic" panose="020B0502020202020204" pitchFamily="34" charset="0"/>
              </a:rPr>
              <a:t>szczególnie ważne w diecie  dzieci i młodzieży </a:t>
            </a:r>
            <a:br>
              <a:rPr lang="pl-PL" altLang="pl-PL" sz="2000" dirty="0">
                <a:latin typeface="Century Gothic" panose="020B0502020202020204" pitchFamily="34" charset="0"/>
              </a:rPr>
            </a:br>
            <a:r>
              <a:rPr lang="pl-PL" altLang="pl-PL" sz="2000" dirty="0">
                <a:latin typeface="Century Gothic" panose="020B0502020202020204" pitchFamily="34" charset="0"/>
              </a:rPr>
              <a:t>to </a:t>
            </a:r>
            <a:r>
              <a:rPr lang="pl-PL" altLang="pl-PL" sz="2000" b="1" dirty="0">
                <a:latin typeface="Century Gothic" panose="020B0502020202020204" pitchFamily="34" charset="0"/>
              </a:rPr>
              <a:t>produkty zbożowe pełnoziarniste</a:t>
            </a:r>
            <a:r>
              <a:rPr lang="pl-PL" altLang="pl-PL" sz="2000" dirty="0">
                <a:latin typeface="Century Gothic" panose="020B0502020202020204" pitchFamily="34" charset="0"/>
              </a:rPr>
              <a:t> (kasza jaglana, gryczana, ryż brązowy</a:t>
            </a:r>
            <a:r>
              <a:rPr lang="pl-PL" altLang="pl-PL" sz="2000" dirty="0" smtClean="0">
                <a:latin typeface="Century Gothic" panose="020B0502020202020204" pitchFamily="34" charset="0"/>
              </a:rPr>
              <a:t>).</a:t>
            </a:r>
            <a:endParaRPr lang="pl-PL" alt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29699" name="Picture 366" descr="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420938"/>
            <a:ext cx="1295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67" descr="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92375"/>
            <a:ext cx="1584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79" descr="Fotolia_5487615_Subscription_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16875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84" descr="1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60988"/>
            <a:ext cx="23764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92" descr="Fotolia_23478642_Subscription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13398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93" descr="Fotolia_4588270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716338"/>
            <a:ext cx="15128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94" descr="Fotolia_1263227_Subscription_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8300"/>
            <a:ext cx="2124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95" descr="1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581525"/>
            <a:ext cx="28082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65150" y="981075"/>
            <a:ext cx="8013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dzieci </a:t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młodzieży to </a:t>
            </a:r>
            <a:r>
              <a:rPr lang="pl-PL" altLang="pl-PL" sz="2400" dirty="0">
                <a:latin typeface="Century Gothic" panose="020B0502020202020204" pitchFamily="34" charset="0"/>
              </a:rPr>
              <a:t>tłuste </a:t>
            </a:r>
            <a:r>
              <a:rPr lang="pl-PL" altLang="pl-PL" sz="2400" b="1" dirty="0">
                <a:latin typeface="Century Gothic" panose="020B0502020202020204" pitchFamily="34" charset="0"/>
              </a:rPr>
              <a:t>ryby</a:t>
            </a:r>
            <a:r>
              <a:rPr lang="pl-PL" altLang="pl-PL" sz="2400" dirty="0">
                <a:latin typeface="Century Gothic" panose="020B0502020202020204" pitchFamily="34" charset="0"/>
              </a:rPr>
              <a:t> oraz </a:t>
            </a:r>
            <a:r>
              <a:rPr lang="pl-PL" altLang="pl-PL" sz="2400" b="1" dirty="0">
                <a:latin typeface="Century Gothic" panose="020B0502020202020204" pitchFamily="34" charset="0"/>
              </a:rPr>
              <a:t>oliwy i oleje</a:t>
            </a:r>
            <a:r>
              <a:rPr lang="pl-PL" altLang="pl-PL" sz="2400" dirty="0">
                <a:latin typeface="Century Gothic" panose="020B0502020202020204" pitchFamily="34" charset="0"/>
              </a:rPr>
              <a:t> tłoczone na zimno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30723" name="Picture 39" descr="Fotolia_4700911_Subscription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5639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0" descr="Fotolia_21865390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2000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2" descr="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1973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3" descr="1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8844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13544" y="981075"/>
            <a:ext cx="8316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sz="2400" dirty="0">
                <a:latin typeface="Century Gothic" panose="020B0502020202020204" pitchFamily="34" charset="0"/>
              </a:rPr>
              <a:t>szczególnie ważne w diecie  dzieci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i młodzieży </a:t>
            </a:r>
            <a:r>
              <a:rPr lang="pl-PL" altLang="pl-PL" sz="2400" b="1" dirty="0" smtClean="0">
                <a:latin typeface="Century Gothic" panose="020B0502020202020204" pitchFamily="34" charset="0"/>
              </a:rPr>
              <a:t>warzywa </a:t>
            </a:r>
            <a:r>
              <a:rPr lang="pl-PL" altLang="pl-PL" sz="2400" b="1" dirty="0">
                <a:latin typeface="Century Gothic" panose="020B0502020202020204" pitchFamily="34" charset="0"/>
              </a:rPr>
              <a:t>strączkowe</a:t>
            </a:r>
            <a:r>
              <a:rPr lang="pl-PL" altLang="pl-PL" sz="2400" dirty="0">
                <a:latin typeface="Century Gothic" panose="020B0502020202020204" pitchFamily="34" charset="0"/>
              </a:rPr>
              <a:t> (soja, soczewica, fasola, groch i cieciorka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).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31747" name="Picture 22" descr="Fotolia_372969_Subscription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5475"/>
            <a:ext cx="32400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8" descr="Fotolia_12995719_Subscription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156075"/>
            <a:ext cx="3527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9" descr="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21717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0" descr="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26543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7" descr="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2332037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809625" y="908050"/>
            <a:ext cx="75247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dirty="0">
                <a:latin typeface="Century Gothic" panose="020B0502020202020204" pitchFamily="34" charset="0"/>
              </a:rPr>
              <a:t>szczególnie ważne w diecie</a:t>
            </a:r>
            <a:br>
              <a:rPr lang="pl-PL" altLang="pl-PL" dirty="0">
                <a:latin typeface="Century Gothic" panose="020B0502020202020204" pitchFamily="34" charset="0"/>
              </a:rPr>
            </a:br>
            <a:r>
              <a:rPr lang="pl-PL" altLang="pl-PL" dirty="0">
                <a:latin typeface="Century Gothic" panose="020B0502020202020204" pitchFamily="34" charset="0"/>
              </a:rPr>
              <a:t>dzieci 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orzechy, migdały </a:t>
            </a:r>
            <a:r>
              <a:rPr lang="pl-PL" altLang="pl-PL" b="1" dirty="0" smtClean="0">
                <a:latin typeface="Century Gothic" panose="020B0502020202020204" pitchFamily="34" charset="0"/>
              </a:rPr>
              <a:t/>
            </a:r>
            <a:br>
              <a:rPr lang="pl-PL" altLang="pl-PL" b="1" dirty="0" smtClean="0">
                <a:latin typeface="Century Gothic" panose="020B0502020202020204" pitchFamily="34" charset="0"/>
              </a:rPr>
            </a:br>
            <a:r>
              <a:rPr lang="pl-PL" altLang="pl-PL" b="1" dirty="0" smtClean="0">
                <a:latin typeface="Century Gothic" panose="020B0502020202020204" pitchFamily="34" charset="0"/>
              </a:rPr>
              <a:t>i </a:t>
            </a:r>
            <a:r>
              <a:rPr lang="pl-PL" altLang="pl-PL" b="1" dirty="0">
                <a:latin typeface="Century Gothic" panose="020B0502020202020204" pitchFamily="34" charset="0"/>
              </a:rPr>
              <a:t>nasiona</a:t>
            </a:r>
            <a:r>
              <a:rPr lang="pl-PL" altLang="pl-PL" dirty="0" smtClean="0">
                <a:latin typeface="Century Gothic" panose="020B0502020202020204" pitchFamily="34" charset="0"/>
              </a:rPr>
              <a:t>.</a:t>
            </a:r>
            <a:endParaRPr lang="pl-PL" altLang="pl-PL" dirty="0">
              <a:latin typeface="Century Gothic" panose="020B0502020202020204" pitchFamily="34" charset="0"/>
            </a:endParaRPr>
          </a:p>
        </p:txBody>
      </p:sp>
      <p:pic>
        <p:nvPicPr>
          <p:cNvPr id="32772" name="Picture 20" descr="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67338"/>
            <a:ext cx="266541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2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260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3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538663"/>
            <a:ext cx="271303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4" descr="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6209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5" descr="Fotolia_12820538_Subscription_X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2088"/>
            <a:ext cx="174783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6" descr="17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26654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9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23717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7" descr="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663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062038" y="836613"/>
            <a:ext cx="70199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>
                <a:latin typeface="Century Gothic" panose="020B0502020202020204" pitchFamily="34" charset="0"/>
              </a:rPr>
              <a:t>Produkty </a:t>
            </a:r>
            <a:r>
              <a:rPr lang="pl-PL" altLang="pl-PL" dirty="0">
                <a:latin typeface="Century Gothic" panose="020B0502020202020204" pitchFamily="34" charset="0"/>
              </a:rPr>
              <a:t>szczególnie ważne w diecie</a:t>
            </a:r>
            <a:br>
              <a:rPr lang="pl-PL" altLang="pl-PL" dirty="0">
                <a:latin typeface="Century Gothic" panose="020B0502020202020204" pitchFamily="34" charset="0"/>
              </a:rPr>
            </a:br>
            <a:r>
              <a:rPr lang="pl-PL" altLang="pl-PL" dirty="0">
                <a:latin typeface="Century Gothic" panose="020B0502020202020204" pitchFamily="34" charset="0"/>
              </a:rPr>
              <a:t>dzieci i młodzieży to </a:t>
            </a:r>
            <a:r>
              <a:rPr lang="pl-PL" altLang="pl-PL" b="1" dirty="0">
                <a:latin typeface="Century Gothic" panose="020B0502020202020204" pitchFamily="34" charset="0"/>
              </a:rPr>
              <a:t>produkty mleczne</a:t>
            </a:r>
            <a:r>
              <a:rPr lang="pl-PL" altLang="pl-PL" dirty="0" smtClean="0">
                <a:latin typeface="Century Gothic" panose="020B0502020202020204" pitchFamily="34" charset="0"/>
              </a:rPr>
              <a:t>.</a:t>
            </a:r>
            <a:endParaRPr lang="pl-PL" altLang="pl-PL" b="1" dirty="0">
              <a:latin typeface="Century Gothic" panose="020B0502020202020204" pitchFamily="34" charset="0"/>
            </a:endParaRPr>
          </a:p>
        </p:txBody>
      </p:sp>
      <p:pic>
        <p:nvPicPr>
          <p:cNvPr id="33797" name="Picture 12" descr="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492375"/>
            <a:ext cx="33718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3" descr="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82" y="4233344"/>
            <a:ext cx="16557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90" descr="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770313"/>
            <a:ext cx="1295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91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2473844"/>
            <a:ext cx="7921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92" descr="1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3284019"/>
            <a:ext cx="13684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93" descr="Fotolia_3456719_Subscription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65" y="4304507"/>
            <a:ext cx="15827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94" descr="Fotolia_4664375_Subscription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90" y="5355959"/>
            <a:ext cx="1439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3" descr="Fotolia_1322817_Subscription_X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6" y="5214204"/>
            <a:ext cx="11509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04" descr="Fotolia_461321_Subscription_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84" y="5253951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05" descr="Fotolia_490438_Subscription_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19" y="3983001"/>
            <a:ext cx="12969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13" descr="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63550"/>
            <a:ext cx="1800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Rectangle 1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WARZYWA I OWOCE</a:t>
            </a:r>
          </a:p>
        </p:txBody>
      </p:sp>
      <p:sp>
        <p:nvSpPr>
          <p:cNvPr id="34829" name="Rectangle 166"/>
          <p:cNvSpPr>
            <a:spLocks noGrp="1" noChangeArrowheads="1"/>
          </p:cNvSpPr>
          <p:nvPr>
            <p:ph idx="1"/>
          </p:nvPr>
        </p:nvSpPr>
        <p:spPr>
          <a:xfrm>
            <a:off x="457200" y="1658144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dirty="0" smtClean="0"/>
              <a:t>Warzywa i owoce zawierają witaminy, składniki mineralne oraz błonnik. Możemy je podzielić na: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 smtClean="0"/>
              <a:t> bogate w witaminę C: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 smtClean="0"/>
              <a:t> bogate </a:t>
            </a:r>
            <a:r>
              <a:rPr lang="pl-PL" altLang="pl-PL" dirty="0" smtClean="0"/>
              <a:t>w </a:t>
            </a:r>
            <a:r>
              <a:rPr lang="el-GR" altLang="pl-PL" dirty="0" smtClean="0"/>
              <a:t>β</a:t>
            </a:r>
            <a:r>
              <a:rPr lang="pl-PL" altLang="pl-PL" dirty="0" smtClean="0"/>
              <a:t>-karoten:</a:t>
            </a:r>
          </a:p>
          <a:p>
            <a:pPr marL="0" indent="0">
              <a:buFont typeface="Calibri" panose="020F0502020204030204" pitchFamily="34" charset="0"/>
              <a:buChar char="—"/>
            </a:pPr>
            <a:r>
              <a:rPr lang="pl-PL" altLang="pl-PL" dirty="0" smtClean="0"/>
              <a:t> </a:t>
            </a:r>
            <a:r>
              <a:rPr lang="pl-PL" altLang="pl-PL" dirty="0" smtClean="0"/>
              <a:t>inne warzywa i owoce:</a:t>
            </a:r>
            <a:endParaRPr lang="el-GR" altLang="pl-PL" dirty="0" smtClean="0"/>
          </a:p>
          <a:p>
            <a:pPr marL="0" indent="0"/>
            <a:endParaRPr lang="pl-PL" altLang="pl-PL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NIE ZAPOMNIJ </a:t>
            </a:r>
            <a:br>
              <a:rPr lang="pl-PL" altLang="pl-PL" smtClean="0"/>
            </a:br>
            <a:r>
              <a:rPr lang="pl-PL" altLang="pl-PL" smtClean="0"/>
              <a:t>JEDZ 5 RAZY DZIENNIE</a:t>
            </a:r>
          </a:p>
        </p:txBody>
      </p:sp>
      <p:sp>
        <p:nvSpPr>
          <p:cNvPr id="35843" name="Rectangle 16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pl-PL" altLang="pl-PL" sz="5400" b="1" dirty="0" smtClean="0"/>
          </a:p>
          <a:p>
            <a:pPr marL="0" indent="0" algn="ctr">
              <a:buFontTx/>
              <a:buNone/>
            </a:pPr>
            <a:endParaRPr lang="pl-PL" altLang="pl-PL" sz="5400" b="1" dirty="0" smtClean="0"/>
          </a:p>
          <a:p>
            <a:pPr marL="0" indent="0" algn="ctr">
              <a:buFontTx/>
              <a:buNone/>
            </a:pPr>
            <a:r>
              <a:rPr lang="pl-PL" altLang="pl-PL" sz="5400" b="1" dirty="0" smtClean="0"/>
              <a:t>WARZYWA I OWOCE</a:t>
            </a:r>
          </a:p>
        </p:txBody>
      </p:sp>
      <p:pic>
        <p:nvPicPr>
          <p:cNvPr id="35844" name="Picture 163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4038"/>
            <a:ext cx="11033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64" descr="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61" y="4775200"/>
            <a:ext cx="1727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65" descr="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12" y="2113912"/>
            <a:ext cx="1152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66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70438"/>
            <a:ext cx="15113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67" descr="Fotolia_100008_Subscription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223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68" descr="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55" y="2422525"/>
            <a:ext cx="102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69" descr="1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82" y="2608576"/>
            <a:ext cx="13684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70" descr="Fotolia_3456719_Subscription_X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" y="5779293"/>
            <a:ext cx="21240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71" descr="1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55" y="2147094"/>
            <a:ext cx="15128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72" descr="Fotolia_4664375_Subscription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680075"/>
            <a:ext cx="13684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73" descr="1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581525"/>
            <a:ext cx="10795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74" descr="Fotolia_461321_Subscription_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97200"/>
            <a:ext cx="13049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75" descr="Fotolia_490438_Subscription_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68863"/>
            <a:ext cx="13684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6" descr="Fotolia_1322817_Subscription_X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751513"/>
            <a:ext cx="11525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5" descr="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581525"/>
            <a:ext cx="1368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dirty="0" smtClean="0"/>
              <a:t>PRODUKTY NIEWSKAZANE </a:t>
            </a:r>
            <a:br>
              <a:rPr lang="pl-PL" altLang="pl-PL" sz="4000" dirty="0" smtClean="0"/>
            </a:br>
            <a:r>
              <a:rPr lang="pl-PL" altLang="pl-PL" sz="4000" dirty="0" smtClean="0"/>
              <a:t>W DIECIE UCZNIA</a:t>
            </a:r>
          </a:p>
        </p:txBody>
      </p:sp>
      <p:sp>
        <p:nvSpPr>
          <p:cNvPr id="36868" name="Rectangle 19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mtClean="0"/>
              <a:t>sól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białe pieczywo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słodkie napoje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produkty wędzone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tłuszcze przetworzone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konserwy 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słodycze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fast-foody</a:t>
            </a:r>
          </a:p>
          <a:p>
            <a:pPr>
              <a:lnSpc>
                <a:spcPct val="90000"/>
              </a:lnSpc>
            </a:pPr>
            <a:endParaRPr lang="pl-PL" altLang="pl-PL" smtClean="0"/>
          </a:p>
          <a:p>
            <a:pPr>
              <a:lnSpc>
                <a:spcPct val="90000"/>
              </a:lnSpc>
            </a:pPr>
            <a:endParaRPr lang="pl-PL" altLang="pl-PL" smtClean="0"/>
          </a:p>
        </p:txBody>
      </p:sp>
      <p:pic>
        <p:nvPicPr>
          <p:cNvPr id="36869" name="Picture 194" descr="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68863"/>
            <a:ext cx="1562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95" descr="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429000"/>
            <a:ext cx="18383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98" descr="1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734050"/>
            <a:ext cx="20018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99" descr="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575300"/>
            <a:ext cx="15890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00" descr="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78075"/>
            <a:ext cx="19446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01" descr="1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165576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02" descr="1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76475"/>
            <a:ext cx="1625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04" descr="1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13414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7" descr="17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420938"/>
            <a:ext cx="80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3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4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8"/>
          <p:cNvSpPr txBox="1">
            <a:spLocks noChangeArrowheads="1"/>
          </p:cNvSpPr>
          <p:nvPr/>
        </p:nvSpPr>
        <p:spPr bwMode="auto">
          <a:xfrm>
            <a:off x="1136987" y="1640709"/>
            <a:ext cx="2700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To</a:t>
            </a:r>
            <a:r>
              <a:rPr lang="pl-PL" altLang="pl-PL" sz="2400" dirty="0">
                <a:latin typeface="Century Gothic" panose="020B0502020202020204" pitchFamily="34" charset="0"/>
              </a:rPr>
              <a:t>, co mam jeść,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a czego nie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?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37893" name="Text Box 53"/>
          <p:cNvSpPr txBox="1">
            <a:spLocks noChangeArrowheads="1"/>
          </p:cNvSpPr>
          <p:nvPr/>
        </p:nvSpPr>
        <p:spPr bwMode="auto">
          <a:xfrm>
            <a:off x="3311512" y="1091294"/>
            <a:ext cx="4321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Warto </a:t>
            </a:r>
            <a:r>
              <a:rPr lang="pl-PL" altLang="pl-PL" sz="2400" dirty="0">
                <a:latin typeface="Century Gothic" panose="020B0502020202020204" pitchFamily="34" charset="0"/>
              </a:rPr>
              <a:t>się </a:t>
            </a:r>
            <a:endParaRPr lang="pl-PL" altLang="pl-PL" sz="240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zastanowić!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sp>
        <p:nvSpPr>
          <p:cNvPr id="6" name="Objaśnienie owalne 5"/>
          <p:cNvSpPr/>
          <p:nvPr/>
        </p:nvSpPr>
        <p:spPr>
          <a:xfrm>
            <a:off x="1082993" y="1124741"/>
            <a:ext cx="2808312" cy="1862931"/>
          </a:xfrm>
          <a:prstGeom prst="wedgeEllipseCallout">
            <a:avLst>
              <a:gd name="adj1" fmla="val -25416"/>
              <a:gd name="adj2" fmla="val 566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owalne 6"/>
          <p:cNvSpPr/>
          <p:nvPr/>
        </p:nvSpPr>
        <p:spPr>
          <a:xfrm>
            <a:off x="4067944" y="709243"/>
            <a:ext cx="2808312" cy="1862931"/>
          </a:xfrm>
          <a:prstGeom prst="wedgeEllipseCallout">
            <a:avLst>
              <a:gd name="adj1" fmla="val 29706"/>
              <a:gd name="adj2" fmla="val 582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7"/>
          <p:cNvGrpSpPr>
            <a:grpSpLocks/>
          </p:cNvGrpSpPr>
          <p:nvPr/>
        </p:nvGrpSpPr>
        <p:grpSpPr bwMode="auto">
          <a:xfrm>
            <a:off x="2987675" y="2232025"/>
            <a:ext cx="6156325" cy="4625975"/>
            <a:chOff x="1882" y="1406"/>
            <a:chExt cx="3878" cy="2914"/>
          </a:xfrm>
        </p:grpSpPr>
        <p:pic>
          <p:nvPicPr>
            <p:cNvPr id="6148" name="Picture 55" descr="doktor-tabli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406"/>
              <a:ext cx="3606" cy="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9"/>
            <p:cNvSpPr txBox="1">
              <a:spLocks noChangeArrowheads="1"/>
            </p:cNvSpPr>
            <p:nvPr/>
          </p:nvSpPr>
          <p:spPr bwMode="auto">
            <a:xfrm>
              <a:off x="1882" y="1525"/>
              <a:ext cx="2576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2400" dirty="0">
                  <a:latin typeface="Comic Sans MS" panose="030F0702030302020204" pitchFamily="66" charset="0"/>
                </a:rPr>
                <a:t/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Być zdrowym,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to nie tylko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nie chorować,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ale też czuć się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dobrze, być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radosnym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i sprawnym </a:t>
              </a:r>
              <a:br>
                <a:rPr lang="pl-PL" altLang="pl-PL" sz="2400" dirty="0">
                  <a:latin typeface="Comic Sans MS" panose="030F0702030302020204" pitchFamily="66" charset="0"/>
                </a:rPr>
              </a:br>
              <a:r>
                <a:rPr lang="pl-PL" altLang="pl-PL" sz="2400" dirty="0">
                  <a:latin typeface="Comic Sans MS" panose="030F0702030302020204" pitchFamily="66" charset="0"/>
                </a:rPr>
                <a:t>fizycznie.</a:t>
              </a:r>
            </a:p>
          </p:txBody>
        </p:sp>
      </p:grpSp>
      <p:pic>
        <p:nvPicPr>
          <p:cNvPr id="6147" name="Picture 58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7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59"/>
          <p:cNvSpPr txBox="1">
            <a:spLocks noChangeArrowheads="1"/>
          </p:cNvSpPr>
          <p:nvPr/>
        </p:nvSpPr>
        <p:spPr bwMode="auto">
          <a:xfrm>
            <a:off x="3635375" y="2636838"/>
            <a:ext cx="2881313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Stosując się do zasad zdrowego odżywiania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Dokonujemy wyboru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najbardziej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wartościowych produktów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Comic Sans MS" panose="030F0702030302020204" pitchFamily="66" charset="0"/>
              </a:rPr>
              <a:t>Jednocześnie wykluczamy </a:t>
            </a:r>
            <a:r>
              <a:rPr lang="pl-PL" altLang="pl-PL" sz="1600" b="1" dirty="0" smtClean="0">
                <a:latin typeface="Comic Sans MS" panose="030F0702030302020204" pitchFamily="66" charset="0"/>
              </a:rPr>
              <a:t/>
            </a:r>
            <a:br>
              <a:rPr lang="pl-PL" altLang="pl-PL" sz="1600" b="1" dirty="0" smtClean="0">
                <a:latin typeface="Comic Sans MS" panose="030F0702030302020204" pitchFamily="66" charset="0"/>
              </a:rPr>
            </a:br>
            <a:r>
              <a:rPr lang="pl-PL" altLang="pl-PL" sz="1600" b="1" dirty="0" smtClean="0">
                <a:latin typeface="Comic Sans MS" panose="030F0702030302020204" pitchFamily="66" charset="0"/>
              </a:rPr>
              <a:t>z </a:t>
            </a:r>
            <a:r>
              <a:rPr lang="pl-PL" altLang="pl-PL" sz="1600" b="1" dirty="0">
                <a:latin typeface="Comic Sans MS" panose="030F0702030302020204" pitchFamily="66" charset="0"/>
              </a:rPr>
              <a:t>diety te produkty, </a:t>
            </a:r>
            <a:br>
              <a:rPr lang="pl-PL" altLang="pl-PL" sz="1600" b="1" dirty="0">
                <a:latin typeface="Comic Sans MS" panose="030F0702030302020204" pitchFamily="66" charset="0"/>
              </a:rPr>
            </a:br>
            <a:r>
              <a:rPr lang="pl-PL" altLang="pl-PL" sz="1600" b="1" dirty="0">
                <a:latin typeface="Comic Sans MS" panose="030F0702030302020204" pitchFamily="66" charset="0"/>
              </a:rPr>
              <a:t>które uznajemy za bezwartościowe </a:t>
            </a:r>
            <a:br>
              <a:rPr lang="pl-PL" altLang="pl-PL" sz="1600" b="1" dirty="0">
                <a:latin typeface="Comic Sans MS" panose="030F0702030302020204" pitchFamily="66" charset="0"/>
              </a:rPr>
            </a:br>
            <a:r>
              <a:rPr lang="pl-PL" altLang="pl-PL" sz="1600" b="1" dirty="0">
                <a:latin typeface="Comic Sans MS" panose="030F0702030302020204" pitchFamily="66" charset="0"/>
              </a:rPr>
              <a:t>i niepotrzebne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1600" dirty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6" name="Picture 60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AutoShape 61"/>
          <p:cNvSpPr>
            <a:spLocks noChangeArrowheads="1"/>
          </p:cNvSpPr>
          <p:nvPr/>
        </p:nvSpPr>
        <p:spPr bwMode="auto">
          <a:xfrm>
            <a:off x="4945881" y="3213100"/>
            <a:ext cx="216024" cy="216024"/>
          </a:xfrm>
          <a:prstGeom prst="downArrow">
            <a:avLst>
              <a:gd name="adj1" fmla="val 50000"/>
              <a:gd name="adj2" fmla="val 558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360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auto">
          <a:xfrm>
            <a:off x="4945881" y="4149080"/>
            <a:ext cx="216024" cy="216024"/>
          </a:xfrm>
          <a:prstGeom prst="downArrow">
            <a:avLst>
              <a:gd name="adj1" fmla="val 50000"/>
              <a:gd name="adj2" fmla="val 558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360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0"/>
          <p:cNvSpPr txBox="1">
            <a:spLocks noChangeArrowheads="1"/>
          </p:cNvSpPr>
          <p:nvPr/>
        </p:nvSpPr>
        <p:spPr bwMode="auto">
          <a:xfrm>
            <a:off x="3563938" y="2565400"/>
            <a:ext cx="309562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</a:rPr>
              <a:t>  Myj zawsze ręce przed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 jedzeniem.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</a:rPr>
              <a:t>  Po jedzeniu myj zęby!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Najlepszym napojem jest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 woda. 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Pij przynajmniej </a:t>
            </a:r>
            <a:r>
              <a:rPr lang="pl-PL" altLang="pl-PL" sz="1800" dirty="0" smtClean="0">
                <a:latin typeface="Comic Sans MS" panose="030F0702030302020204" pitchFamily="66" charset="0"/>
                <a:sym typeface="Webdings" panose="05030102010509060703" pitchFamily="18" charset="2"/>
              </a:rPr>
              <a:t>6</a:t>
            </a: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/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 </a:t>
            </a:r>
            <a:r>
              <a:rPr lang="pl-PL" altLang="pl-PL" sz="1800" dirty="0" smtClean="0">
                <a:latin typeface="Comic Sans MS" panose="030F0702030302020204" pitchFamily="66" charset="0"/>
                <a:sym typeface="Webdings" panose="05030102010509060703" pitchFamily="18" charset="2"/>
              </a:rPr>
              <a:t>szklanek </a:t>
            </a: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wody dziennie!</a:t>
            </a:r>
          </a:p>
        </p:txBody>
      </p:sp>
      <p:pic>
        <p:nvPicPr>
          <p:cNvPr id="39940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Zrezygnuj ze słodyczy,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 zastąp je owocami!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Jedz 5 razy dziennie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warzywa i owoce, to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dobre źródło witamin!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4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Przed wyjściem z domu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pamiętaj o zjedzeniu</a:t>
            </a:r>
            <a:br>
              <a:rPr lang="pl-PL" altLang="pl-PL" sz="1800">
                <a:latin typeface="Comic Sans MS" panose="030F0702030302020204" pitchFamily="66" charset="0"/>
              </a:rPr>
            </a:br>
            <a:r>
              <a:rPr lang="pl-PL" altLang="pl-PL" sz="1800">
                <a:latin typeface="Comic Sans MS" panose="030F0702030302020204" pitchFamily="66" charset="0"/>
              </a:rPr>
              <a:t>  śniadania!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>
                <a:latin typeface="Comic Sans MS" panose="030F0702030302020204" pitchFamily="66" charset="0"/>
              </a:rPr>
              <a:t> N</a:t>
            </a: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ie zapominaj też o</a:t>
            </a:r>
            <a:b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>
                <a:latin typeface="Comic Sans MS" panose="030F0702030302020204" pitchFamily="66" charset="0"/>
                <a:sym typeface="Webdings" panose="05030102010509060703" pitchFamily="18" charset="2"/>
              </a:rPr>
              <a:t>  drugim śniadaniu!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30241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ODŻYWIANIA: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 dirty="0">
                <a:latin typeface="Comic Sans MS" panose="030F0702030302020204" pitchFamily="66" charset="0"/>
              </a:rPr>
              <a:t> Konieczne w diecie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ucznia są naturalne kasze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i ryż – one dają siłę!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Kanapki najlepsze są z</a:t>
            </a:r>
            <a:br>
              <a:rPr lang="pl-PL" altLang="pl-PL" sz="1800" dirty="0">
                <a:latin typeface="Comic Sans MS" panose="030F0702030302020204" pitchFamily="66" charset="0"/>
              </a:rPr>
            </a:br>
            <a:r>
              <a:rPr lang="pl-PL" altLang="pl-PL" sz="1800" dirty="0">
                <a:latin typeface="Comic Sans MS" panose="030F0702030302020204" pitchFamily="66" charset="0"/>
              </a:rPr>
              <a:t>  ciemnego pieczywa!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Dbaj o mocne kości!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Pij napoje mleczne. </a:t>
            </a:r>
            <a:b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800" dirty="0">
                <a:latin typeface="Comic Sans MS" panose="030F0702030302020204" pitchFamily="66" charset="0"/>
                <a:sym typeface="Webdings" panose="05030102010509060703" pitchFamily="18" charset="2"/>
              </a:rPr>
              <a:t>  Jedz orzechy i pestki!</a:t>
            </a:r>
          </a:p>
        </p:txBody>
      </p:sp>
      <p:pic>
        <p:nvPicPr>
          <p:cNvPr id="43012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2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8"/>
          <p:cNvSpPr txBox="1">
            <a:spLocks noChangeArrowheads="1"/>
          </p:cNvSpPr>
          <p:nvPr/>
        </p:nvSpPr>
        <p:spPr bwMode="auto">
          <a:xfrm>
            <a:off x="3563938" y="2492375"/>
            <a:ext cx="6948487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omic Sans MS" panose="030F0702030302020204" pitchFamily="66" charset="0"/>
              </a:rPr>
              <a:t>ZASADY ZDROWEGO </a:t>
            </a:r>
            <a:br>
              <a:rPr lang="pl-PL" altLang="pl-PL" sz="1800" b="1" dirty="0">
                <a:latin typeface="Comic Sans MS" panose="030F0702030302020204" pitchFamily="66" charset="0"/>
              </a:rPr>
            </a:br>
            <a:r>
              <a:rPr lang="pl-PL" altLang="pl-PL" sz="1800" b="1" dirty="0">
                <a:latin typeface="Comic Sans MS" panose="030F0702030302020204" pitchFamily="66" charset="0"/>
              </a:rPr>
              <a:t>ODŻYWIANIA: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b="1" dirty="0">
                <a:latin typeface="Comic Sans MS" panose="030F0702030302020204" pitchFamily="66" charset="0"/>
              </a:rPr>
              <a:t> </a:t>
            </a:r>
            <a:r>
              <a:rPr lang="pl-PL" altLang="pl-PL" sz="1600" dirty="0">
                <a:latin typeface="Comic Sans MS" panose="030F0702030302020204" pitchFamily="66" charset="0"/>
              </a:rPr>
              <a:t>Abyś był coraz większy i </a:t>
            </a:r>
            <a:br>
              <a:rPr lang="pl-PL" altLang="pl-PL" sz="1600" dirty="0">
                <a:latin typeface="Comic Sans MS" panose="030F0702030302020204" pitchFamily="66" charset="0"/>
              </a:rPr>
            </a:br>
            <a:r>
              <a:rPr lang="pl-PL" altLang="pl-PL" sz="1600" dirty="0">
                <a:latin typeface="Comic Sans MS" panose="030F0702030302020204" pitchFamily="66" charset="0"/>
              </a:rPr>
              <a:t>  zdrowszy jedz często ryby, </a:t>
            </a:r>
            <a:br>
              <a:rPr lang="pl-PL" altLang="pl-PL" sz="1600" dirty="0">
                <a:latin typeface="Comic Sans MS" panose="030F0702030302020204" pitchFamily="66" charset="0"/>
              </a:rPr>
            </a:br>
            <a:r>
              <a:rPr lang="pl-PL" altLang="pl-PL" sz="1600" dirty="0">
                <a:latin typeface="Comic Sans MS" panose="030F0702030302020204" pitchFamily="66" charset="0"/>
              </a:rPr>
              <a:t>  jajka i drób!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Urozmaicone i kolorowe 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posiłki są nie tylko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smaczniejsze,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są zdrowsze!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Zdrowy uczeń jest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sprawny, bo pamięta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o codziennej aktywności </a:t>
            </a:r>
            <a:b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</a:br>
            <a:r>
              <a:rPr lang="pl-PL" altLang="pl-PL" sz="1600" dirty="0">
                <a:latin typeface="Comic Sans MS" panose="030F0702030302020204" pitchFamily="66" charset="0"/>
                <a:sym typeface="Webdings" panose="05030102010509060703" pitchFamily="18" charset="2"/>
              </a:rPr>
              <a:t>  fizycznej!</a:t>
            </a:r>
            <a:r>
              <a:rPr lang="pl-PL" altLang="pl-PL" sz="1600" dirty="0">
                <a:solidFill>
                  <a:srgbClr val="FF3300"/>
                </a:solidFill>
                <a:latin typeface="Comic Sans MS" panose="030F0702030302020204" pitchFamily="66" charset="0"/>
                <a:sym typeface="Webdings" panose="05030102010509060703" pitchFamily="18" charset="2"/>
              </a:rPr>
              <a:t> </a:t>
            </a:r>
          </a:p>
        </p:txBody>
      </p:sp>
      <p:pic>
        <p:nvPicPr>
          <p:cNvPr id="44036" name="Picture 5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4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9"/>
          <p:cNvSpPr txBox="1">
            <a:spLocks noChangeArrowheads="1"/>
          </p:cNvSpPr>
          <p:nvPr/>
        </p:nvSpPr>
        <p:spPr bwMode="auto">
          <a:xfrm>
            <a:off x="3231977" y="1125337"/>
            <a:ext cx="356624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dirty="0" smtClean="0"/>
              <a:t>Czy </a:t>
            </a:r>
            <a:r>
              <a:rPr lang="pl-PL" altLang="pl-PL" dirty="0"/>
              <a:t>chcesz coś zmienić </a:t>
            </a:r>
            <a:br>
              <a:rPr lang="pl-PL" altLang="pl-PL" dirty="0"/>
            </a:br>
            <a:r>
              <a:rPr lang="pl-PL" altLang="pl-PL" dirty="0"/>
              <a:t>w swojej diecie</a:t>
            </a:r>
            <a:r>
              <a:rPr lang="pl-PL" altLang="pl-PL" dirty="0" smtClean="0"/>
              <a:t>?</a:t>
            </a:r>
            <a:endParaRPr lang="pl-PL" altLang="pl-PL" dirty="0"/>
          </a:p>
        </p:txBody>
      </p:sp>
      <p:sp>
        <p:nvSpPr>
          <p:cNvPr id="5" name="Objaśnienie owalne 4"/>
          <p:cNvSpPr/>
          <p:nvPr/>
        </p:nvSpPr>
        <p:spPr>
          <a:xfrm>
            <a:off x="2987824" y="908050"/>
            <a:ext cx="4054550" cy="1380725"/>
          </a:xfrm>
          <a:prstGeom prst="wedgeEllipseCallout">
            <a:avLst>
              <a:gd name="adj1" fmla="val 35452"/>
              <a:gd name="adj2" fmla="val 659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7"/>
          <p:cNvSpPr txBox="1">
            <a:spLocks noChangeArrowheads="1"/>
          </p:cNvSpPr>
          <p:nvPr/>
        </p:nvSpPr>
        <p:spPr bwMode="auto">
          <a:xfrm>
            <a:off x="3294333" y="1364721"/>
            <a:ext cx="29519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Czy </a:t>
            </a:r>
            <a:r>
              <a:rPr lang="pl-PL" altLang="pl-PL" sz="2400" dirty="0">
                <a:latin typeface="Century Gothic" panose="020B0502020202020204" pitchFamily="34" charset="0"/>
              </a:rPr>
              <a:t>wiesz, co </a:t>
            </a:r>
            <a:br>
              <a:rPr lang="pl-PL" altLang="pl-PL" sz="2400" dirty="0">
                <a:latin typeface="Century Gothic" panose="020B0502020202020204" pitchFamily="34" charset="0"/>
              </a:rPr>
            </a:br>
            <a:r>
              <a:rPr lang="pl-PL" altLang="pl-PL" sz="2400" dirty="0">
                <a:latin typeface="Century Gothic" panose="020B0502020202020204" pitchFamily="34" charset="0"/>
              </a:rPr>
              <a:t>pomaga być zdrowym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?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7172" name="Picture 56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168227" y="980728"/>
            <a:ext cx="3204171" cy="1968316"/>
          </a:xfrm>
          <a:prstGeom prst="wedgeEllipseCallout">
            <a:avLst>
              <a:gd name="adj1" fmla="val 45618"/>
              <a:gd name="adj2" fmla="val 483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8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99"/>
          <p:cNvSpPr txBox="1">
            <a:spLocks noChangeArrowheads="1"/>
          </p:cNvSpPr>
          <p:nvPr/>
        </p:nvSpPr>
        <p:spPr bwMode="auto">
          <a:xfrm>
            <a:off x="4266234" y="1268760"/>
            <a:ext cx="3203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Zdrowy </a:t>
            </a:r>
            <a:r>
              <a:rPr lang="pl-PL" altLang="pl-PL" sz="2400" dirty="0">
                <a:latin typeface="Century Gothic" panose="020B0502020202020204" pitchFamily="34" charset="0"/>
              </a:rPr>
              <a:t>styl życia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8196" name="Picture 100" descr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97425"/>
            <a:ext cx="8524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1" descr="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6810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2" descr="HI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6810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7" descr="K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1657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1" descr="ucze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4031546" y="948269"/>
            <a:ext cx="3672606" cy="1053569"/>
          </a:xfrm>
          <a:prstGeom prst="wedgeEllipseCallout">
            <a:avLst>
              <a:gd name="adj1" fmla="val 31503"/>
              <a:gd name="adj2" fmla="val 78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2" descr="doktor-jabl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36750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8"/>
          <p:cNvSpPr txBox="1">
            <a:spLocks noChangeArrowheads="1"/>
          </p:cNvSpPr>
          <p:nvPr/>
        </p:nvSpPr>
        <p:spPr bwMode="auto">
          <a:xfrm>
            <a:off x="2840831" y="1268760"/>
            <a:ext cx="5256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Prawidłowe </a:t>
            </a:r>
            <a:r>
              <a:rPr lang="pl-PL" altLang="pl-PL" sz="2400" dirty="0">
                <a:latin typeface="Century Gothic" panose="020B0502020202020204" pitchFamily="34" charset="0"/>
              </a:rPr>
              <a:t>odżywianie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9220" name="Picture 113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239742" y="980728"/>
            <a:ext cx="4464410" cy="1021110"/>
          </a:xfrm>
          <a:prstGeom prst="wedgeEllipseCallout">
            <a:avLst>
              <a:gd name="adj1" fmla="val 28923"/>
              <a:gd name="adj2" fmla="val 69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6" descr="doktor-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8"/>
          <p:cNvSpPr txBox="1">
            <a:spLocks noChangeArrowheads="1"/>
          </p:cNvSpPr>
          <p:nvPr/>
        </p:nvSpPr>
        <p:spPr bwMode="auto">
          <a:xfrm>
            <a:off x="2843840" y="1301403"/>
            <a:ext cx="52562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Nie </a:t>
            </a:r>
            <a:r>
              <a:rPr lang="pl-PL" altLang="pl-PL" sz="2400" dirty="0">
                <a:latin typeface="Century Gothic" panose="020B0502020202020204" pitchFamily="34" charset="0"/>
              </a:rPr>
              <a:t>zamartwianie się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0244" name="Picture 107" descr="K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1657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8" descr="KID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00663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7" descr="SKIPR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6905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8" descr="FEEDB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11303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0" descr="ucze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aśnienie owalne 8"/>
          <p:cNvSpPr/>
          <p:nvPr/>
        </p:nvSpPr>
        <p:spPr>
          <a:xfrm>
            <a:off x="3239742" y="980728"/>
            <a:ext cx="4464410" cy="1021110"/>
          </a:xfrm>
          <a:prstGeom prst="wedgeEllipseCallout">
            <a:avLst>
              <a:gd name="adj1" fmla="val 28923"/>
              <a:gd name="adj2" fmla="val 69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1" descr="do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4194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8"/>
          <p:cNvSpPr txBox="1">
            <a:spLocks noChangeArrowheads="1"/>
          </p:cNvSpPr>
          <p:nvPr/>
        </p:nvSpPr>
        <p:spPr bwMode="auto">
          <a:xfrm>
            <a:off x="2051720" y="1254101"/>
            <a:ext cx="5903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Czyste </a:t>
            </a:r>
            <a:r>
              <a:rPr lang="pl-PL" altLang="pl-PL" sz="2400" dirty="0">
                <a:latin typeface="Century Gothic" panose="020B0502020202020204" pitchFamily="34" charset="0"/>
              </a:rPr>
              <a:t>powietrze, woda i gleba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1268" name="Picture 102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915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3" descr="kraj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35290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aśnienie owalne 5"/>
          <p:cNvSpPr/>
          <p:nvPr/>
        </p:nvSpPr>
        <p:spPr>
          <a:xfrm>
            <a:off x="2195736" y="980728"/>
            <a:ext cx="5508416" cy="1021110"/>
          </a:xfrm>
          <a:prstGeom prst="wedgeEllipseCallout">
            <a:avLst>
              <a:gd name="adj1" fmla="val 23433"/>
              <a:gd name="adj2" fmla="val 833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84" descr="doktor-jabl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16113"/>
            <a:ext cx="367506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8"/>
          <p:cNvSpPr txBox="1">
            <a:spLocks noChangeArrowheads="1"/>
          </p:cNvSpPr>
          <p:nvPr/>
        </p:nvSpPr>
        <p:spPr bwMode="auto">
          <a:xfrm>
            <a:off x="543639" y="860519"/>
            <a:ext cx="698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2400" dirty="0" smtClean="0">
                <a:latin typeface="Century Gothic" panose="020B0502020202020204" pitchFamily="34" charset="0"/>
              </a:rPr>
              <a:t>Dobra </a:t>
            </a:r>
            <a:r>
              <a:rPr lang="pl-PL" altLang="pl-PL" sz="2400" dirty="0">
                <a:latin typeface="Century Gothic" panose="020B0502020202020204" pitchFamily="34" charset="0"/>
              </a:rPr>
              <a:t>dieta pomaga być zdrowym, 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/>
            </a:r>
            <a:br>
              <a:rPr lang="pl-PL" altLang="pl-PL" sz="2400" dirty="0" smtClean="0">
                <a:latin typeface="Century Gothic" panose="020B0502020202020204" pitchFamily="34" charset="0"/>
              </a:rPr>
            </a:br>
            <a:r>
              <a:rPr lang="pl-PL" altLang="pl-PL" sz="2400" dirty="0" smtClean="0">
                <a:latin typeface="Century Gothic" panose="020B0502020202020204" pitchFamily="34" charset="0"/>
              </a:rPr>
              <a:t>bo </a:t>
            </a:r>
            <a:r>
              <a:rPr lang="pl-PL" altLang="pl-PL" sz="2400" dirty="0">
                <a:latin typeface="Century Gothic" panose="020B0502020202020204" pitchFamily="34" charset="0"/>
              </a:rPr>
              <a:t>dostarcza nam ważnych składników odżywczych</a:t>
            </a:r>
            <a:r>
              <a:rPr lang="pl-PL" altLang="pl-PL" sz="2400" dirty="0" smtClean="0">
                <a:latin typeface="Century Gothic" panose="020B0502020202020204" pitchFamily="34" charset="0"/>
              </a:rPr>
              <a:t>!</a:t>
            </a:r>
            <a:endParaRPr lang="pl-PL" alt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17412" name="Picture 285" descr="ucze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0066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aśnienie owalne 4"/>
          <p:cNvSpPr/>
          <p:nvPr/>
        </p:nvSpPr>
        <p:spPr>
          <a:xfrm>
            <a:off x="381831" y="632591"/>
            <a:ext cx="7308616" cy="1656184"/>
          </a:xfrm>
          <a:prstGeom prst="wedgeEllipseCallout">
            <a:avLst>
              <a:gd name="adj1" fmla="val 35452"/>
              <a:gd name="adj2" fmla="val 659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JWW_bank_scenariuszy">
  <a:themeElements>
    <a:clrScheme name="Niestandardowy 1">
      <a:dk1>
        <a:sysClr val="windowText" lastClr="000000"/>
      </a:dk1>
      <a:lt1>
        <a:sysClr val="window" lastClr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JWW_bank_scenariuszy" id="{43617181-02BE-4571-A40A-625AE175A0F3}" vid="{017B5344-8B46-4E03-AF26-6DE36BCF3AD2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ZJWW_bank_scenariuszy</Template>
  <TotalTime>12452</TotalTime>
  <Words>757</Words>
  <Application>Microsoft Office PowerPoint</Application>
  <PresentationFormat>Pokaz na ekranie (4:3)</PresentationFormat>
  <Paragraphs>109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Comic Sans MS</vt:lpstr>
      <vt:lpstr>Times New Roman</vt:lpstr>
      <vt:lpstr>Webdings</vt:lpstr>
      <vt:lpstr>ZJWW_bank_scenariuszy</vt:lpstr>
      <vt:lpstr>Wybieram zdrowie  i zdrowe odżywianie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WARZYWA I OWOCE</vt:lpstr>
      <vt:lpstr>NIE ZAPOMNIJ  JEDZ 5 RAZY DZIENNIE</vt:lpstr>
      <vt:lpstr>PRODUKTY NIEWSKAZANE  W DIECIE UCZNIA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Inkom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żywności.  Żywność zdrowa i niezdrowa</dc:title>
  <dc:creator>Inkom</dc:creator>
  <cp:lastModifiedBy>Maria Jakubowska</cp:lastModifiedBy>
  <cp:revision>287</cp:revision>
  <dcterms:created xsi:type="dcterms:W3CDTF">2005-09-10T16:33:03Z</dcterms:created>
  <dcterms:modified xsi:type="dcterms:W3CDTF">2021-10-13T15:06:26Z</dcterms:modified>
</cp:coreProperties>
</file>